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67" r:id="rId3"/>
    <p:sldId id="312" r:id="rId4"/>
    <p:sldId id="313" r:id="rId5"/>
    <p:sldId id="281" r:id="rId6"/>
    <p:sldId id="280" r:id="rId7"/>
    <p:sldId id="314" r:id="rId8"/>
    <p:sldId id="284" r:id="rId9"/>
    <p:sldId id="282" r:id="rId10"/>
    <p:sldId id="283" r:id="rId11"/>
    <p:sldId id="271" r:id="rId12"/>
    <p:sldId id="286" r:id="rId13"/>
    <p:sldId id="285" r:id="rId14"/>
    <p:sldId id="276" r:id="rId15"/>
    <p:sldId id="277" r:id="rId16"/>
    <p:sldId id="264" r:id="rId17"/>
    <p:sldId id="287" r:id="rId18"/>
    <p:sldId id="288" r:id="rId19"/>
    <p:sldId id="292" r:id="rId20"/>
    <p:sldId id="289" r:id="rId21"/>
    <p:sldId id="294" r:id="rId22"/>
    <p:sldId id="295" r:id="rId23"/>
    <p:sldId id="308" r:id="rId24"/>
    <p:sldId id="309" r:id="rId25"/>
    <p:sldId id="311" r:id="rId26"/>
    <p:sldId id="257" r:id="rId27"/>
    <p:sldId id="260" r:id="rId28"/>
    <p:sldId id="306" r:id="rId29"/>
    <p:sldId id="305" r:id="rId30"/>
    <p:sldId id="304" r:id="rId31"/>
    <p:sldId id="303" r:id="rId32"/>
    <p:sldId id="298" r:id="rId33"/>
    <p:sldId id="297" r:id="rId34"/>
    <p:sldId id="301" r:id="rId35"/>
    <p:sldId id="302" r:id="rId36"/>
    <p:sldId id="307" r:id="rId37"/>
    <p:sldId id="310" r:id="rId3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208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2E4B9-26D5-4B0F-9872-08DFA1E10245}" type="datetimeFigureOut">
              <a:rPr lang="pt-BR" smtClean="0"/>
              <a:t>12/04/2018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A1B3F-B52D-46F0-BAFE-AFF725BE754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1BDA-E2B4-4272-9D90-4BD5B0D0151C}" type="datetimeFigureOut">
              <a:rPr lang="pt-BR" smtClean="0"/>
              <a:pPr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8069.ht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anicemerigocontato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7809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Roda de Conversa sobre a Implantação do  SERVIÇO DE FAMÍLIA ACOLHEDORA!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5616" y="836712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PRINCÍPIOS E DIRETRIZES DO SERVIÇO DE </a:t>
            </a:r>
            <a:r>
              <a:rPr lang="pt-BR" sz="2400" b="1" dirty="0" err="1" smtClean="0">
                <a:solidFill>
                  <a:srgbClr val="0066CC"/>
                </a:solidFill>
              </a:rPr>
              <a:t>DE</a:t>
            </a:r>
            <a:r>
              <a:rPr lang="pt-BR" sz="2400" b="1" dirty="0" smtClean="0">
                <a:solidFill>
                  <a:srgbClr val="0066CC"/>
                </a:solidFill>
              </a:rPr>
              <a:t> FAMÍLIA ACOLHEDORA?</a:t>
            </a:r>
          </a:p>
          <a:p>
            <a:endParaRPr lang="pt-BR" sz="2000" b="1" dirty="0" smtClean="0">
              <a:solidFill>
                <a:srgbClr val="0066CC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2000" dirty="0" smtClean="0"/>
              <a:t>Excepcionalidade e à </a:t>
            </a:r>
            <a:r>
              <a:rPr lang="pt-BR" sz="2000" dirty="0" err="1" smtClean="0"/>
              <a:t>provisoriedade</a:t>
            </a:r>
            <a:r>
              <a:rPr lang="pt-BR" sz="2000" dirty="0" smtClean="0"/>
              <a:t> do afastamento do convívio familiar; 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Preservação e fortalecimento dos vínculos familiares e comunitários;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Garantia de acesso e respeito à diversidade e </a:t>
            </a:r>
            <a:r>
              <a:rPr lang="pt-BR" sz="2000" dirty="0" err="1" smtClean="0"/>
              <a:t>não-discriminação</a:t>
            </a:r>
            <a:r>
              <a:rPr lang="pt-BR" sz="2000" dirty="0" smtClean="0"/>
              <a:t>;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Oferta de atendimento personalizado e individualizado; 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Investimento na reintegração à família de origem, nuclear ou extensa;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Garantia de liberdade de crença e religião;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Respeito a autonomia da criança, do adolescente e do Jovem; 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Preservação da convivência e do vínculo afetivo entre grupos de irmãos;</a:t>
            </a:r>
          </a:p>
          <a:p>
            <a:pPr>
              <a:buFont typeface="Arial" charset="0"/>
              <a:buChar char="•"/>
            </a:pPr>
            <a:r>
              <a:rPr lang="pt-BR" sz="2000" dirty="0" smtClean="0"/>
              <a:t>Permanente articulação com a justiça da infância e juventude e a rede de serviços. </a:t>
            </a:r>
          </a:p>
          <a:p>
            <a:pPr>
              <a:buFont typeface="Arial" charset="0"/>
              <a:buChar char="•"/>
            </a:pPr>
            <a:endParaRPr lang="pt-B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7172" name="Retângulo 4"/>
          <p:cNvSpPr>
            <a:spLocks noChangeArrowheads="1"/>
          </p:cNvSpPr>
          <p:nvPr/>
        </p:nvSpPr>
        <p:spPr bwMode="auto">
          <a:xfrm>
            <a:off x="2286383" y="765176"/>
            <a:ext cx="637346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Excepcionalidade do Afastamento do Convívio Familiar</a:t>
            </a:r>
          </a:p>
          <a:p>
            <a:endParaRPr lang="pt-BR" sz="2400" dirty="0">
              <a:solidFill>
                <a:srgbClr val="0070C0"/>
              </a:solidFill>
            </a:endParaRPr>
          </a:p>
          <a:p>
            <a:r>
              <a:rPr lang="pt-BR" sz="2000" dirty="0"/>
              <a:t>Todos os esforços devem ser empreendidos no sentido de manter o convívio com a família (nuclear ou extensa, em seus diversos arranjos), a fim de garantir que o</a:t>
            </a:r>
          </a:p>
          <a:p>
            <a:r>
              <a:rPr lang="pt-BR" sz="2000" dirty="0"/>
              <a:t>afastamento da criança ou do adolescente do contexto familiar seja uma medida excepcional, aplicada apenas nas situações de grave risco à sua integridade física</a:t>
            </a:r>
          </a:p>
          <a:p>
            <a:r>
              <a:rPr lang="pt-BR" sz="2000" dirty="0"/>
              <a:t>e/ou psíquica.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8196" name="Retângulo 4"/>
          <p:cNvSpPr>
            <a:spLocks noChangeArrowheads="1"/>
          </p:cNvSpPr>
          <p:nvPr/>
        </p:nvSpPr>
        <p:spPr bwMode="auto">
          <a:xfrm>
            <a:off x="2286383" y="1304926"/>
            <a:ext cx="64421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Como este afastamento traz profundas implicações, tanto para a criança e o adolescente, quanto para a família,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deve-se recorrer a esta medida apenas quando representar o melhor interesse da criança ou do adolescente e o menor prejuízo ao seu processo de desenvolvimento.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Destaca-se que tal medida deve ser aplicada apenas</a:t>
            </a:r>
          </a:p>
          <a:p>
            <a:pPr>
              <a:defRPr/>
            </a:pPr>
            <a:r>
              <a:rPr lang="pt-BR" sz="2000" dirty="0"/>
              <a:t>nos casos em que não for possível realizar uma intervenção mantendo a criança ou adolescente no convívio com sua família (nuclear ou extensa).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6148" name="Retângulo 4"/>
          <p:cNvSpPr>
            <a:spLocks noChangeArrowheads="1"/>
          </p:cNvSpPr>
          <p:nvPr/>
        </p:nvSpPr>
        <p:spPr bwMode="auto">
          <a:xfrm>
            <a:off x="2286383" y="1166814"/>
            <a:ext cx="62344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/>
              <a:t>Diversas pesquisas concluíram que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o afastamento do convívio familiar pode ter repercussões negativas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sobre o processo de desenvolvimento da criança e do adolescente:</a:t>
            </a:r>
          </a:p>
          <a:p>
            <a:pPr>
              <a:buFont typeface="Arial" charset="0"/>
              <a:buChar char="•"/>
            </a:pPr>
            <a:r>
              <a:rPr lang="pt-BR" sz="2000" dirty="0"/>
              <a:t> quando o atendimento prestado no serviço de acolhimento não for de qualidade e </a:t>
            </a:r>
          </a:p>
          <a:p>
            <a:pPr>
              <a:buFont typeface="Arial" charset="0"/>
              <a:buChar char="•"/>
            </a:pPr>
            <a:r>
              <a:rPr lang="pt-BR" sz="2000" dirty="0"/>
              <a:t> prolongar-se desnecessariamente. </a:t>
            </a:r>
          </a:p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339752" y="3645024"/>
            <a:ext cx="5526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 smtClean="0"/>
              <a:t>Dessa forma, antes de se considerar a hipótese do afastamento,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é necessário assegurar à família o acesso à rede de serviços públicos que possam potencializar as condições de oferecer à criança ou ao adolescente um ambiente seguro de convivência.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12292" name="Retângulo 4"/>
          <p:cNvSpPr>
            <a:spLocks noChangeArrowheads="1"/>
          </p:cNvSpPr>
          <p:nvPr/>
        </p:nvSpPr>
        <p:spPr bwMode="auto">
          <a:xfrm>
            <a:off x="2216126" y="620713"/>
            <a:ext cx="623447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70C0"/>
                </a:solidFill>
              </a:rPr>
              <a:t>Provisoriedade do Afastamento do Convívio Familiar</a:t>
            </a:r>
          </a:p>
        </p:txBody>
      </p:sp>
      <p:sp>
        <p:nvSpPr>
          <p:cNvPr id="12293" name="Retângulo 5"/>
          <p:cNvSpPr>
            <a:spLocks noChangeArrowheads="1"/>
          </p:cNvSpPr>
          <p:nvPr/>
        </p:nvSpPr>
        <p:spPr bwMode="auto">
          <a:xfrm>
            <a:off x="1259632" y="1844675"/>
            <a:ext cx="7053513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/>
              <a:t>Quando o afastamento do convívio familiar for medida mais adequada para se garantira proteção da criança e do adolescente em determinado momento, esforços</a:t>
            </a:r>
          </a:p>
          <a:p>
            <a:r>
              <a:rPr lang="pt-BR" sz="2000" dirty="0"/>
              <a:t>devem ser empreendidos para viabilizar,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no menor tempo possível, o retorno seguro ao convívio familiar, prioritariamente na família de origem e, excepcionalmente, em família substituta</a:t>
            </a:r>
            <a:r>
              <a:rPr lang="pt-BR" sz="2000" dirty="0"/>
              <a:t> (adoção, guarda e tutela), conforme Capítulo III, Seção III do ECA.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13316" name="Retângulo 5"/>
          <p:cNvSpPr>
            <a:spLocks noChangeArrowheads="1"/>
          </p:cNvSpPr>
          <p:nvPr/>
        </p:nvSpPr>
        <p:spPr bwMode="auto">
          <a:xfrm>
            <a:off x="1475656" y="1772816"/>
            <a:ext cx="684076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/>
              <a:t>Todos os esforços devem ser empreendidos para que, em um </a:t>
            </a:r>
            <a:r>
              <a:rPr lang="pt-BR" sz="2000" b="1" u="sng" dirty="0">
                <a:solidFill>
                  <a:srgbClr val="0070C0"/>
                </a:solidFill>
              </a:rPr>
              <a:t>período inferior a </a:t>
            </a:r>
            <a:r>
              <a:rPr lang="pt-BR" sz="2000" b="1" u="sng" dirty="0" smtClean="0">
                <a:solidFill>
                  <a:srgbClr val="0070C0"/>
                </a:solidFill>
              </a:rPr>
              <a:t>seis meses</a:t>
            </a:r>
            <a:r>
              <a:rPr lang="pt-BR" sz="2000" u="sng" dirty="0" smtClean="0"/>
              <a:t>, </a:t>
            </a:r>
            <a:r>
              <a:rPr lang="pt-BR" sz="2000" dirty="0"/>
              <a:t>seja viabilizada a reintegração familiar – para família nuclear ou extensa, em seus diversos arranjos – ou, na sua impossibilidade, o encaminhamento para família substituta. </a:t>
            </a:r>
          </a:p>
          <a:p>
            <a:endParaRPr lang="pt-BR" sz="2000" dirty="0"/>
          </a:p>
          <a:p>
            <a:r>
              <a:rPr lang="pt-BR" sz="2000" dirty="0"/>
              <a:t>A permanência de crianças e adolescentes em serviço de acolhimento por período superior a dois anos deverá ter caráter extremamente excepcional, e estar fundamentada em uma avaliação criteriosa acerca de sua necessidade pelos diversos órgãos que acompanham o caso.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84158" y="404813"/>
            <a:ext cx="817568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</p:txBody>
      </p:sp>
      <p:sp>
        <p:nvSpPr>
          <p:cNvPr id="22532" name="Retângulo 3"/>
          <p:cNvSpPr>
            <a:spLocks noChangeArrowheads="1"/>
          </p:cNvSpPr>
          <p:nvPr/>
        </p:nvSpPr>
        <p:spPr bwMode="auto">
          <a:xfrm>
            <a:off x="415429" y="908721"/>
            <a:ext cx="80367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D60093"/>
                </a:solidFill>
              </a:rPr>
              <a:t>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FUNCIONAMENTO DO SERVIÇO DE FAMÍLIAS ACOLHEDORAS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b="1" dirty="0">
              <a:solidFill>
                <a:srgbClr val="D60093"/>
              </a:solidFill>
            </a:endParaRPr>
          </a:p>
          <a:p>
            <a:pPr algn="ctr"/>
            <a:endParaRPr lang="pt-BR" b="1" dirty="0">
              <a:solidFill>
                <a:srgbClr val="D60093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Ampla Divulgação 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Acolhida e avaliação inicial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Avaliação documental 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Seleção</a:t>
            </a:r>
          </a:p>
          <a:p>
            <a:pPr algn="ctr"/>
            <a:r>
              <a:rPr lang="pt-BR" sz="2000" dirty="0"/>
              <a:t>Características e serem observadas: Disponibilidade afetiva, padrão saudável das relações de apego e desapego, relações familiares e comunitárias, rotina familiar, motivação para a função, capacidade de lidar com a separação, flexibilidade, tolerância, pró-atividade, espaços e condições gerais da residência, não envolvimento com dependência química, capacidade de escuta, </a:t>
            </a:r>
            <a:r>
              <a:rPr lang="pt-BR" sz="2000" dirty="0" smtClean="0"/>
              <a:t>estabilidade </a:t>
            </a:r>
            <a:r>
              <a:rPr lang="pt-BR" sz="2000" dirty="0"/>
              <a:t>emocional e capacidade de solicitar apoio a equipe técnica.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Capacitação (p.85</a:t>
            </a:r>
            <a:r>
              <a:rPr lang="pt-BR" sz="2000" dirty="0"/>
              <a:t> - temas da capacitação) </a:t>
            </a:r>
            <a:endParaRPr lang="pt-BR" sz="2000" b="1" dirty="0"/>
          </a:p>
          <a:p>
            <a:pPr algn="ctr">
              <a:buFont typeface="Arial" charset="0"/>
              <a:buChar char="•"/>
            </a:pPr>
            <a:r>
              <a:rPr lang="pt-BR" sz="2000" b="1" dirty="0"/>
              <a:t>Cadastramento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Acompanhamento</a:t>
            </a:r>
          </a:p>
          <a:p>
            <a:pPr algn="ctr"/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84158" y="404813"/>
            <a:ext cx="817568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</p:txBody>
      </p:sp>
      <p:sp>
        <p:nvSpPr>
          <p:cNvPr id="22532" name="Retângulo 3"/>
          <p:cNvSpPr>
            <a:spLocks noChangeArrowheads="1"/>
          </p:cNvSpPr>
          <p:nvPr/>
        </p:nvSpPr>
        <p:spPr bwMode="auto">
          <a:xfrm>
            <a:off x="415429" y="908721"/>
            <a:ext cx="80367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D60093"/>
                </a:solidFill>
              </a:rPr>
              <a:t>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FUNCIONAMENTO DO SERVIÇO DE FAMÍLIAS ACOLHEDORAS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b="1" dirty="0">
              <a:solidFill>
                <a:srgbClr val="D60093"/>
              </a:solidFill>
            </a:endParaRPr>
          </a:p>
          <a:p>
            <a:pPr algn="ctr"/>
            <a:endParaRPr lang="pt-BR" b="1" dirty="0">
              <a:solidFill>
                <a:srgbClr val="D60093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pt-BR" sz="2000" dirty="0"/>
              <a:t> </a:t>
            </a:r>
            <a:r>
              <a:rPr lang="pt-BR" sz="2000" b="1" dirty="0"/>
              <a:t>Ampla Divulgação 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Acolhida e avaliação inicial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Avaliação documental 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Seleção</a:t>
            </a:r>
          </a:p>
          <a:p>
            <a:pPr algn="ctr"/>
            <a:r>
              <a:rPr lang="pt-BR" sz="2000" dirty="0"/>
              <a:t>Características e serem observadas: Disponibilidade afetiva, padrão saudável das relações de apego e desapego, relações familiares e comunitárias, rotina familiar, motivação para a função, capacidade de lidar com a separação, flexibilidade, tolerância, pró-atividade, espaços e condições gerais da residência, não envolvimento com dependência química, capacidade de escuta, </a:t>
            </a:r>
            <a:r>
              <a:rPr lang="pt-BR" sz="2000" dirty="0" smtClean="0"/>
              <a:t>estabilidade </a:t>
            </a:r>
            <a:r>
              <a:rPr lang="pt-BR" sz="2000" dirty="0"/>
              <a:t>emocional e capacidade de solicitar apoio a equipe técnica.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Capacitação (</a:t>
            </a:r>
            <a:r>
              <a:rPr lang="pt-BR" sz="2000" b="1" dirty="0" smtClean="0"/>
              <a:t>p.86</a:t>
            </a:r>
            <a:r>
              <a:rPr lang="pt-BR" sz="2000" dirty="0" smtClean="0"/>
              <a:t> </a:t>
            </a:r>
            <a:r>
              <a:rPr lang="pt-BR" sz="2000" dirty="0"/>
              <a:t>- temas da capacitação) </a:t>
            </a:r>
            <a:endParaRPr lang="pt-BR" sz="2000" b="1" dirty="0"/>
          </a:p>
          <a:p>
            <a:pPr algn="ctr">
              <a:buFont typeface="Arial" charset="0"/>
              <a:buChar char="•"/>
            </a:pPr>
            <a:r>
              <a:rPr lang="pt-BR" sz="2000" b="1" dirty="0"/>
              <a:t>Cadastramento</a:t>
            </a:r>
          </a:p>
          <a:p>
            <a:pPr algn="ctr">
              <a:buFont typeface="Arial" charset="0"/>
              <a:buChar char="•"/>
            </a:pPr>
            <a:r>
              <a:rPr lang="pt-BR" sz="2000" b="1" dirty="0"/>
              <a:t>Acompanhamento</a:t>
            </a:r>
          </a:p>
          <a:p>
            <a:pPr algn="ctr"/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84158" y="404813"/>
            <a:ext cx="817568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</p:txBody>
      </p:sp>
      <p:sp>
        <p:nvSpPr>
          <p:cNvPr id="22532" name="Retângulo 3"/>
          <p:cNvSpPr>
            <a:spLocks noChangeArrowheads="1"/>
          </p:cNvSpPr>
          <p:nvPr/>
        </p:nvSpPr>
        <p:spPr bwMode="auto">
          <a:xfrm>
            <a:off x="415429" y="908721"/>
            <a:ext cx="80367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D60093"/>
                </a:solidFill>
              </a:rPr>
              <a:t>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PREPARAÇÃO PARA O ACOLHIMENTO E ACOMPANHAMENTO </a:t>
            </a:r>
          </a:p>
          <a:p>
            <a:pPr algn="ctr"/>
            <a:endParaRPr lang="pt-BR" sz="2000" dirty="0" smtClean="0"/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Acompanhamento psicossocial da criança e adolescente;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Acompanhamento da família acolhedora;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Acompanhamento da família de origem;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Acompanhamento da rede social de apoio. </a:t>
            </a:r>
          </a:p>
          <a:p>
            <a:pPr algn="ctr">
              <a:buFont typeface="Arial" charset="0"/>
              <a:buChar char="•"/>
            </a:pPr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PREPARAÇÃO PARA O DESLIGAMENTO DA CRIANÇA/ADOLESCENTE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Ações com a família acolhedora;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Ações com a criança e adolescente;</a:t>
            </a:r>
          </a:p>
          <a:p>
            <a:pPr algn="ctr">
              <a:buFont typeface="Arial" charset="0"/>
              <a:buChar char="•"/>
            </a:pPr>
            <a:r>
              <a:rPr lang="pt-BR" sz="2000" dirty="0" smtClean="0"/>
              <a:t>Ações com a família de origem; </a:t>
            </a: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4158" y="404813"/>
            <a:ext cx="817568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</p:txBody>
      </p:sp>
      <p:sp>
        <p:nvSpPr>
          <p:cNvPr id="20484" name="Retângulo 3"/>
          <p:cNvSpPr>
            <a:spLocks noChangeArrowheads="1"/>
          </p:cNvSpPr>
          <p:nvPr/>
        </p:nvSpPr>
        <p:spPr bwMode="auto">
          <a:xfrm>
            <a:off x="899591" y="548680"/>
            <a:ext cx="7552537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D60093"/>
                </a:solidFill>
              </a:rPr>
              <a:t>                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FAMÍLIAS ACOLHEDORAS</a:t>
            </a:r>
            <a:endParaRPr lang="pt-BR" b="1" dirty="0">
              <a:solidFill>
                <a:srgbClr val="D60093"/>
              </a:solidFill>
            </a:endParaRPr>
          </a:p>
          <a:p>
            <a:pPr algn="ctr"/>
            <a:endParaRPr lang="pt-BR" b="1" dirty="0">
              <a:solidFill>
                <a:srgbClr val="D60093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pt-BR" sz="2000" dirty="0"/>
              <a:t>Serviço oferecido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em residências das famílias acolhedoras </a:t>
            </a:r>
            <a:r>
              <a:rPr lang="pt-BR" sz="2000" dirty="0"/>
              <a:t>credenciadas no serviço;</a:t>
            </a:r>
          </a:p>
          <a:p>
            <a:pPr algn="ctr"/>
            <a:endParaRPr lang="pt-BR" sz="2000" dirty="0"/>
          </a:p>
          <a:p>
            <a:pPr algn="ctr">
              <a:buFont typeface="Arial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Uma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dirty="0"/>
              <a:t>criança de cada vez, exceto grupo de irmãos;</a:t>
            </a:r>
          </a:p>
          <a:p>
            <a:pPr algn="ctr"/>
            <a:endParaRPr lang="pt-BR" sz="2000" dirty="0"/>
          </a:p>
          <a:p>
            <a:pPr algn="ctr">
              <a:buFont typeface="Arial" charset="0"/>
              <a:buChar char="•"/>
            </a:pPr>
            <a:r>
              <a:rPr lang="pt-BR" sz="2000" dirty="0"/>
              <a:t> Equipe técnica organizada na gestão – secretaria de assistência social</a:t>
            </a:r>
          </a:p>
          <a:p>
            <a:pPr algn="ctr">
              <a:buFont typeface="Arial" charset="0"/>
              <a:buChar char="•"/>
            </a:pPr>
            <a:endParaRPr lang="pt-BR" sz="2000" dirty="0"/>
          </a:p>
          <a:p>
            <a:pPr algn="ctr">
              <a:buFont typeface="Arial" charset="0"/>
              <a:buChar char="•"/>
            </a:pPr>
            <a:r>
              <a:rPr lang="pt-BR" sz="2000" dirty="0"/>
              <a:t> A família terá 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Termo de Guarda da criança e/ou adolescente;</a:t>
            </a:r>
          </a:p>
          <a:p>
            <a:pPr algn="ctr">
              <a:buFont typeface="Arial" charset="0"/>
              <a:buChar char="•"/>
            </a:pPr>
            <a:endParaRPr lang="pt-BR" sz="2000" dirty="0"/>
          </a:p>
          <a:p>
            <a:pPr algn="ctr">
              <a:buFont typeface="Arial" charset="0"/>
              <a:buChar char="•"/>
            </a:pPr>
            <a:r>
              <a:rPr lang="pt-BR" sz="2000" dirty="0"/>
              <a:t>Esse tipo de serviço visa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estimular o desenvolvimento de relações mais próximas do ambiente familiar, promovendo hábitos e atitudes de autonomia e de interação com as pessoas e comunidade.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Arial" charset="0"/>
              <a:buChar char="•"/>
            </a:pP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Equipes exclusivas, podendo ser equipes compartilhadas entre municípios, </a:t>
            </a:r>
            <a:r>
              <a:rPr lang="pt-BR" sz="2000" dirty="0" smtClean="0"/>
              <a:t>quando a demanda justificar </a:t>
            </a:r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MARCOS LEGAIS DO SERVIÇO DE FAMÍLIAS ACOLHEDORAS: </a:t>
            </a:r>
          </a:p>
          <a:p>
            <a:pPr marL="457200" indent="-457200" algn="ctr"/>
            <a:endParaRPr lang="pt-BR" sz="2000" b="1" dirty="0" smtClean="0">
              <a:solidFill>
                <a:srgbClr val="FF3300"/>
              </a:solidFill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Plano Nacional de Convivência Familiar e Comunitária (2006). </a:t>
            </a:r>
          </a:p>
          <a:p>
            <a:pPr marL="457200" indent="-457200">
              <a:buAutoNum type="arabicPeriod"/>
            </a:pP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2. Relato do Grupo de Trabalho Nacional Pró-Convivência Familiar e Comunitária (Brasil) Fazendo Valer um Direito</a:t>
            </a:r>
            <a:r>
              <a:rPr lang="pt-BR" sz="2000" dirty="0" smtClean="0"/>
              <a:t> [organização Adriana Pacheco da Silva, Claudia Cabral]. Rio de Janeiro: Terra dos Homens, 2008.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b="1" dirty="0" smtClean="0">
              <a:solidFill>
                <a:srgbClr val="FF3300"/>
              </a:solidFill>
              <a:latin typeface="Cambria" pitchFamily="18" charset="0"/>
            </a:endParaRPr>
          </a:p>
          <a:p>
            <a:pPr marL="457200" indent="-457200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3. Política Nacional de Assistência </a:t>
            </a:r>
            <a:r>
              <a:rPr lang="pt-BR" sz="2000" b="1" dirty="0" smtClean="0">
                <a:latin typeface="Cambria" pitchFamily="18" charset="0"/>
              </a:rPr>
              <a:t>Social - Serviços De Proteção Social Especial De Alta Complexidade:</a:t>
            </a:r>
          </a:p>
          <a:p>
            <a:pPr marL="457200" indent="-457200"/>
            <a:r>
              <a:rPr lang="pt-BR" sz="2000" dirty="0" smtClean="0">
                <a:latin typeface="Cambria" pitchFamily="18" charset="0"/>
              </a:rPr>
              <a:t>a</a:t>
            </a:r>
            <a:r>
              <a:rPr lang="pt-BR" sz="2000" dirty="0">
                <a:latin typeface="Cambria" pitchFamily="18" charset="0"/>
              </a:rPr>
              <a:t>) Serviço de Acolhimento Institucional, nas seguintes modalidades: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- Abrigo institucional;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- </a:t>
            </a:r>
            <a:r>
              <a:rPr lang="pt-BR" sz="2000" dirty="0" err="1">
                <a:latin typeface="Cambria" pitchFamily="18" charset="0"/>
              </a:rPr>
              <a:t>Casa-Lar</a:t>
            </a:r>
            <a:r>
              <a:rPr lang="pt-BR" sz="2000" dirty="0">
                <a:latin typeface="Cambria" pitchFamily="18" charset="0"/>
              </a:rPr>
              <a:t>;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- Casa de Passagem;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- Residência Inclusiva.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b) Serviço de Acolhimento em República;</a:t>
            </a:r>
          </a:p>
          <a:p>
            <a:pPr marL="457200" indent="-457200"/>
            <a:r>
              <a:rPr lang="pt-BR" sz="2000" b="1" dirty="0">
                <a:latin typeface="Cambria" pitchFamily="18" charset="0"/>
              </a:rPr>
              <a:t>c) Serviço de Acolhimento em Família Acolhedora;</a:t>
            </a:r>
          </a:p>
          <a:p>
            <a:pPr marL="457200" indent="-457200"/>
            <a:r>
              <a:rPr lang="pt-BR" sz="2000" dirty="0">
                <a:latin typeface="Cambria" pitchFamily="18" charset="0"/>
              </a:rPr>
              <a:t>d) Serviço de Proteção em Situações de Calamidades Públicas e de Emergências</a:t>
            </a:r>
            <a:r>
              <a:rPr lang="pt-BR" sz="2000" dirty="0" smtClean="0">
                <a:latin typeface="Cambria" pitchFamily="18" charset="0"/>
              </a:rPr>
              <a:t>.</a:t>
            </a:r>
          </a:p>
          <a:p>
            <a:pPr marL="457200" indent="-457200"/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55679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COMO IMPLANTAR O SERVIÇO DE FAMÍLIAS ACOLHEDORAS JUNTO AOS MUNICÍPIOS?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endParaRPr lang="pt-BR" sz="2800" b="1" dirty="0" smtClean="0"/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endParaRPr lang="pt-BR" sz="2000" b="1" dirty="0" smtClean="0">
              <a:solidFill>
                <a:srgbClr val="0066CC"/>
              </a:solidFill>
            </a:endParaRPr>
          </a:p>
        </p:txBody>
      </p:sp>
      <p:pic>
        <p:nvPicPr>
          <p:cNvPr id="4" name="Picture 5" descr="C:\Users\EGEM\Document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757142" cy="23785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4158" y="404813"/>
            <a:ext cx="817568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  <a:p>
            <a:pPr marL="457200" indent="-457200" algn="just"/>
            <a:endParaRPr lang="pt-BR" sz="2000" b="1">
              <a:latin typeface="Cambria" pitchFamily="18" charset="0"/>
            </a:endParaRPr>
          </a:p>
        </p:txBody>
      </p:sp>
      <p:sp>
        <p:nvSpPr>
          <p:cNvPr id="5124" name="Retângulo 3"/>
          <p:cNvSpPr>
            <a:spLocks noChangeArrowheads="1"/>
          </p:cNvSpPr>
          <p:nvPr/>
        </p:nvSpPr>
        <p:spPr bwMode="auto">
          <a:xfrm>
            <a:off x="827584" y="764704"/>
            <a:ext cx="80367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                       </a:t>
            </a:r>
            <a:r>
              <a:rPr lang="pt-BR" sz="2400" b="1" dirty="0" smtClean="0"/>
              <a:t>         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EQUIPE TÉCNICA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defRPr/>
            </a:pPr>
            <a:endParaRPr lang="pt-BR" sz="2000" b="1" dirty="0">
              <a:solidFill>
                <a:srgbClr val="660066"/>
              </a:solidFill>
            </a:endParaRPr>
          </a:p>
          <a:p>
            <a:pPr marL="457200" indent="-457200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Equipe no órgão gestor – Secretaria </a:t>
            </a:r>
          </a:p>
          <a:p>
            <a:pPr marL="457200" indent="-457200"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Coordenador (a):</a:t>
            </a:r>
          </a:p>
          <a:p>
            <a:pPr marL="457200" indent="-457200">
              <a:defRPr/>
            </a:pPr>
            <a:r>
              <a:rPr lang="pt-BR" sz="2400" b="1" dirty="0" smtClean="0"/>
              <a:t>01 </a:t>
            </a:r>
            <a:r>
              <a:rPr lang="pt-BR" sz="2400" b="1" dirty="0"/>
              <a:t>Coordenador: </a:t>
            </a:r>
            <a:r>
              <a:rPr lang="pt-BR" sz="2400" dirty="0"/>
              <a:t>nível superior e experiência na área, conhecimento sobre políticas públicas e rede de proteção a infância. </a:t>
            </a:r>
          </a:p>
          <a:p>
            <a:pPr>
              <a:defRPr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Equipe Técnica: </a:t>
            </a:r>
          </a:p>
          <a:p>
            <a:pPr>
              <a:defRPr/>
            </a:pPr>
            <a:r>
              <a:rPr lang="pt-BR" sz="2400" b="1" dirty="0" smtClean="0"/>
              <a:t>01 </a:t>
            </a:r>
            <a:r>
              <a:rPr lang="pt-BR" sz="2400" b="1" dirty="0"/>
              <a:t>Assistente </a:t>
            </a:r>
            <a:r>
              <a:rPr lang="pt-BR" sz="2400" b="1" dirty="0" smtClean="0"/>
              <a:t>Social</a:t>
            </a:r>
            <a:endParaRPr lang="pt-BR" sz="2400" b="1" dirty="0"/>
          </a:p>
          <a:p>
            <a:pPr>
              <a:defRPr/>
            </a:pPr>
            <a:r>
              <a:rPr lang="pt-BR" sz="2400" b="1" dirty="0"/>
              <a:t>01 Psicólogo </a:t>
            </a:r>
            <a:endParaRPr lang="pt-BR" sz="2400" dirty="0"/>
          </a:p>
          <a:p>
            <a:pPr algn="ctr">
              <a:defRPr/>
            </a:pPr>
            <a:r>
              <a:rPr lang="pt-BR" sz="2400" dirty="0" smtClean="0"/>
              <a:t>2 profissionais para o acompanhamento de até 15 famílias de origem e 15 famílias acolhedoras. </a:t>
            </a:r>
            <a:endParaRPr lang="pt-BR" sz="2400" dirty="0"/>
          </a:p>
          <a:p>
            <a:pPr algn="ctr">
              <a:defRPr/>
            </a:pPr>
            <a:endParaRPr lang="pt-BR" sz="2400" dirty="0"/>
          </a:p>
          <a:p>
            <a:pPr algn="ctr">
              <a:defRPr/>
            </a:pPr>
            <a:r>
              <a:rPr lang="pt-BR" sz="2400" b="1" dirty="0"/>
              <a:t>Carga Horária mínima: </a:t>
            </a:r>
            <a:r>
              <a:rPr lang="pt-BR" sz="2400" dirty="0"/>
              <a:t>30 horas semanais</a:t>
            </a:r>
          </a:p>
          <a:p>
            <a:pPr algn="ctr">
              <a:defRPr/>
            </a:pPr>
            <a:endParaRPr lang="pt-BR" sz="2400" dirty="0"/>
          </a:p>
          <a:p>
            <a:pPr algn="ctr">
              <a:defRPr/>
            </a:pPr>
            <a:endParaRPr lang="pt-BR" sz="2000" dirty="0"/>
          </a:p>
          <a:p>
            <a:pPr algn="ctr">
              <a:defRPr/>
            </a:pP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764704"/>
            <a:ext cx="734481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COMO IMPLANTAR O SERVIÇO DE FAMÍLIAS ACOLHEDORAS JUNTO AOS MUNICÍPIOS?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r>
              <a:rPr lang="pt-BR" sz="2800" b="1" dirty="0" err="1" smtClean="0"/>
              <a:t>Passo-a-passo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400" dirty="0" smtClean="0"/>
              <a:t>1. Elaboração do Projeto de Lei - Lei – subsídio por criança e com especialidade, perfil das famílias, competências do serviços, da família acolhedora e da família de origem...</a:t>
            </a:r>
          </a:p>
          <a:p>
            <a:r>
              <a:rPr lang="pt-BR" sz="2400" dirty="0" smtClean="0"/>
              <a:t>2. Aprovação da Lei Municipal no Legislativo </a:t>
            </a:r>
          </a:p>
          <a:p>
            <a:r>
              <a:rPr lang="pt-BR" sz="2400" dirty="0" smtClean="0"/>
              <a:t>3. Definição e Composição da Equipe Técnica </a:t>
            </a:r>
          </a:p>
          <a:p>
            <a:r>
              <a:rPr lang="pt-BR" sz="2400" dirty="0" smtClean="0"/>
              <a:t>4. Elaboração do Plano de Atividades para implantação do Serviço</a:t>
            </a:r>
          </a:p>
          <a:p>
            <a:r>
              <a:rPr lang="pt-BR" sz="2400" dirty="0" smtClean="0"/>
              <a:t>5. Elaboração do Projeto Político Pedagógico (funcionamento do serviço)</a:t>
            </a:r>
          </a:p>
          <a:p>
            <a:endParaRPr lang="pt-BR" sz="2400" dirty="0" smtClean="0"/>
          </a:p>
          <a:p>
            <a:r>
              <a:rPr lang="pt-BR" sz="2800" b="1" dirty="0" smtClean="0"/>
              <a:t> 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endParaRPr lang="pt-BR" sz="20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764704"/>
            <a:ext cx="734481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REPASSE DO SUBSIDIO PARA A FAMÍLIA ACOLHEDORA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r>
              <a:rPr lang="pt-BR" sz="2000" dirty="0" smtClean="0"/>
              <a:t>Art. 28.  O art. 34 da </a:t>
            </a:r>
            <a:r>
              <a:rPr lang="pt-BR" sz="2000" dirty="0" smtClean="0">
                <a:hlinkClick r:id="rId2"/>
              </a:rPr>
              <a:t>Lei nº 8.069, de 13 de julho de 1990</a:t>
            </a:r>
            <a:r>
              <a:rPr lang="pt-BR" sz="2000" dirty="0" smtClean="0"/>
              <a:t>, passa a vigorar acrescido dos seguintes §§ 3</a:t>
            </a:r>
            <a:r>
              <a:rPr lang="pt-BR" sz="2000" u="sng" baseline="30000" dirty="0" smtClean="0"/>
              <a:t>o</a:t>
            </a:r>
            <a:r>
              <a:rPr lang="pt-BR" sz="2000" dirty="0" smtClean="0"/>
              <a:t> e 4</a:t>
            </a:r>
            <a:r>
              <a:rPr lang="pt-BR" sz="2000" u="sng" baseline="30000" dirty="0" smtClean="0"/>
              <a:t>o</a:t>
            </a:r>
            <a:r>
              <a:rPr lang="pt-BR" sz="2000" dirty="0" smtClean="0"/>
              <a:t>:</a:t>
            </a:r>
          </a:p>
          <a:p>
            <a:r>
              <a:rPr lang="pt-BR" sz="2000" dirty="0" smtClean="0"/>
              <a:t>“Art. 34.  ......................................................................</a:t>
            </a:r>
          </a:p>
          <a:p>
            <a:r>
              <a:rPr lang="pt-BR" sz="2000" dirty="0" smtClean="0"/>
              <a:t>............................................................................................</a:t>
            </a:r>
          </a:p>
          <a:p>
            <a:r>
              <a:rPr lang="pt-BR" sz="2000" dirty="0" smtClean="0">
                <a:hlinkClick r:id="rId2"/>
              </a:rPr>
              <a:t>§ 3</a:t>
            </a:r>
            <a:r>
              <a:rPr lang="pt-BR" sz="2000" baseline="30000" dirty="0" smtClean="0">
                <a:hlinkClick r:id="rId2"/>
              </a:rPr>
              <a:t>o</a:t>
            </a:r>
            <a:r>
              <a:rPr lang="pt-BR" sz="2000" dirty="0" smtClean="0">
                <a:hlinkClick r:id="rId2"/>
              </a:rPr>
              <a:t>  </a:t>
            </a:r>
            <a:r>
              <a:rPr lang="pt-BR" sz="2000" dirty="0" smtClean="0"/>
              <a:t>A União apoiará a implementação de serviços de acolhimento em família acolhedora como política pública, os quais deverão dispor de equipe que organize o acolhimento temporário de crianças e de adolescentes em residências de famílias selecionadas, capacitadas e acompanhadas que não estejam no cadastro de adoção.</a:t>
            </a:r>
          </a:p>
          <a:p>
            <a:r>
              <a:rPr lang="pt-BR" sz="2000" dirty="0" smtClean="0"/>
              <a:t>§ 4</a:t>
            </a:r>
            <a:r>
              <a:rPr lang="pt-BR" sz="2000" u="sng" baseline="30000" dirty="0" smtClean="0"/>
              <a:t>o</a:t>
            </a:r>
            <a:r>
              <a:rPr lang="pt-BR" sz="2000" dirty="0" smtClean="0"/>
              <a:t>  Poderão ser utilizados recursos federais, estaduais, distritais e municipais para a manutenção dos serviços de acolhimento em família acolhedora,</a:t>
            </a:r>
            <a:r>
              <a:rPr lang="pt-BR" sz="2000" b="1" dirty="0" smtClean="0"/>
              <a:t> facultando-se o repasse de recursos para a própria família acolhedora.” (NR)</a:t>
            </a:r>
          </a:p>
          <a:p>
            <a:endParaRPr lang="pt-BR" sz="2000" b="1" dirty="0" smtClean="0"/>
          </a:p>
          <a:p>
            <a:r>
              <a:rPr lang="pt-BR" sz="1400" b="1" u="sng" dirty="0" smtClean="0"/>
              <a:t>Referência: </a:t>
            </a:r>
          </a:p>
          <a:p>
            <a:r>
              <a:rPr lang="pt-BR" sz="1400" dirty="0" smtClean="0"/>
              <a:t>Programa 1ª Infância. Lei Nº 13.257, de 8 de março de 2016, Dispõe sobre as políticas públicas para a primeira infância e altera a Lei n</a:t>
            </a:r>
            <a:r>
              <a:rPr lang="pt-BR" sz="1400" u="sng" baseline="30000" dirty="0" smtClean="0"/>
              <a:t>o</a:t>
            </a:r>
            <a:r>
              <a:rPr lang="pt-BR" sz="1400" dirty="0" smtClean="0"/>
              <a:t> 8.069, de 13 de julho de 1990 (Estatuto da Criança e do Adolescente) . </a:t>
            </a:r>
          </a:p>
          <a:p>
            <a:endParaRPr lang="pt-BR" sz="2000" dirty="0" smtClean="0"/>
          </a:p>
          <a:p>
            <a:r>
              <a:rPr lang="pt-BR" sz="2000" b="1" dirty="0" smtClean="0"/>
              <a:t> </a:t>
            </a:r>
          </a:p>
          <a:p>
            <a:pPr algn="ctr"/>
            <a:endParaRPr lang="pt-BR" sz="2000" b="1" dirty="0" smtClean="0">
              <a:solidFill>
                <a:srgbClr val="0066CC"/>
              </a:solidFill>
            </a:endParaRPr>
          </a:p>
          <a:p>
            <a:pPr algn="ctr"/>
            <a:endParaRPr lang="pt-BR" sz="2000" b="1" dirty="0" smtClean="0">
              <a:solidFill>
                <a:srgbClr val="0066CC"/>
              </a:solidFill>
            </a:endParaRPr>
          </a:p>
          <a:p>
            <a:endParaRPr lang="pt-BR" sz="20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764704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REPASSE DO SUBSIDIO PARA A FAMÍLIA ACOLHEDORA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endParaRPr lang="pt-BR" sz="2000" b="1" dirty="0" smtClean="0"/>
          </a:p>
          <a:p>
            <a:pPr algn="ctr"/>
            <a:endParaRPr lang="pt-BR" sz="2000" b="1" dirty="0" smtClean="0">
              <a:solidFill>
                <a:srgbClr val="0066CC"/>
              </a:solidFill>
            </a:endParaRPr>
          </a:p>
          <a:p>
            <a:pPr algn="ctr"/>
            <a:endParaRPr lang="pt-BR" sz="2000" b="1" dirty="0" smtClean="0">
              <a:solidFill>
                <a:srgbClr val="0066CC"/>
              </a:solidFill>
            </a:endParaRPr>
          </a:p>
          <a:p>
            <a:endParaRPr lang="pt-BR" sz="2000" b="1" dirty="0" smtClean="0">
              <a:solidFill>
                <a:srgbClr val="0066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1340768"/>
            <a:ext cx="75608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d) Subsídio financeiro</a:t>
            </a:r>
            <a:endParaRPr lang="pt-BR" sz="2000" dirty="0" smtClean="0"/>
          </a:p>
          <a:p>
            <a:r>
              <a:rPr lang="pt-BR" sz="2000" dirty="0" smtClean="0"/>
              <a:t>Entende-se que, para atender aos propósitos do programa/projeto, a família acolhedora deve atuar como voluntária, </a:t>
            </a:r>
            <a:r>
              <a:rPr lang="pt-BR" sz="2000" b="1" dirty="0" smtClean="0"/>
              <a:t>recebendo subsídio financeiro</a:t>
            </a:r>
            <a:r>
              <a:rPr lang="pt-BR" sz="2000" dirty="0" smtClean="0"/>
              <a:t> na forma da lei ou segundo parâmetros locais. </a:t>
            </a:r>
          </a:p>
          <a:p>
            <a:endParaRPr lang="pt-BR" sz="2000" dirty="0" smtClean="0"/>
          </a:p>
          <a:p>
            <a:r>
              <a:rPr lang="pt-BR" sz="2000" dirty="0" smtClean="0"/>
              <a:t>O seu </a:t>
            </a:r>
            <a:r>
              <a:rPr lang="pt-BR" sz="2000" b="1" dirty="0" smtClean="0"/>
              <a:t>uso deve ser centrado nas necessidades </a:t>
            </a:r>
            <a:r>
              <a:rPr lang="pt-BR" sz="2000" dirty="0" smtClean="0"/>
              <a:t>da criança ou do adolescente acolhidos.</a:t>
            </a:r>
          </a:p>
          <a:p>
            <a:endParaRPr lang="pt-BR" sz="2000" dirty="0" smtClean="0"/>
          </a:p>
          <a:p>
            <a:r>
              <a:rPr lang="pt-BR" sz="2000" dirty="0" smtClean="0"/>
              <a:t>Sugere-se um subsídio </a:t>
            </a:r>
            <a:r>
              <a:rPr lang="pt-BR" sz="2000" b="1" dirty="0" smtClean="0"/>
              <a:t>financeiro diferenciado para o acolhimento da criança ou do adolescente com alguma deficiência</a:t>
            </a:r>
            <a:r>
              <a:rPr lang="pt-BR" sz="2000" dirty="0" smtClean="0"/>
              <a:t>, tendo em vista as despesas maiores que tais casos geralmente.</a:t>
            </a:r>
          </a:p>
          <a:p>
            <a:endParaRPr lang="pt-BR" sz="2000" dirty="0" smtClean="0"/>
          </a:p>
          <a:p>
            <a:r>
              <a:rPr lang="pt-BR" sz="1400" b="1" u="sng" dirty="0" smtClean="0"/>
              <a:t>Referência: </a:t>
            </a:r>
          </a:p>
          <a:p>
            <a:r>
              <a:rPr lang="pt-BR" sz="1400" dirty="0" smtClean="0"/>
              <a:t>Grupo de Trabalho Nacional Pró-Convivência Familiar e Comunitária</a:t>
            </a:r>
          </a:p>
          <a:p>
            <a:r>
              <a:rPr lang="pt-BR" sz="1400" dirty="0" smtClean="0"/>
              <a:t>(Brasil). Fazendo Valer um Direito / Grupo de Trabalho Nacional Pró-Convivência Familiar e Comunitária ; [organização Adriana Pacheco da Silva, Claudia Cabral]. - 2.ed. - Rio de Janeiro : Terra dos Homens , 2008.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076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entendimento da Diretoria de Controle de Municípios é pela impossibilidade de utilização dos recursos do FIA para o pagamento do “Programa Família Acolhedora” em razão do mesmo ser um programa de natureza continuada pela sua essência (DMU/TCE, 31/10/2017). </a:t>
            </a:r>
            <a:endParaRPr lang="pt-BR" sz="28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332656"/>
            <a:ext cx="770485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                  Plano de Atividades </a:t>
            </a:r>
          </a:p>
          <a:p>
            <a:r>
              <a:rPr lang="pt-BR" sz="2800" b="1" dirty="0" smtClean="0"/>
              <a:t>               Serviço de Família Acolhedora </a:t>
            </a:r>
            <a:endParaRPr lang="pt-BR" sz="2800" dirty="0" smtClean="0"/>
          </a:p>
          <a:p>
            <a:r>
              <a:rPr lang="pt-BR" sz="2800" dirty="0" smtClean="0"/>
              <a:t> </a:t>
            </a:r>
          </a:p>
          <a:p>
            <a:r>
              <a:rPr lang="pt-BR" sz="2400" dirty="0" smtClean="0"/>
              <a:t>1. Definição da arte do Serviço de Família Acolhedora – MDS/Campinas </a:t>
            </a:r>
          </a:p>
          <a:p>
            <a:r>
              <a:rPr lang="pt-BR" sz="2400" dirty="0" smtClean="0"/>
              <a:t>2. Publicação do Edital de Credenciamento das Famílias - Secretaria de Assistência Social </a:t>
            </a:r>
          </a:p>
          <a:p>
            <a:r>
              <a:rPr lang="pt-BR" sz="2400" dirty="0" smtClean="0"/>
              <a:t>3. Lançamento Oficial do Serviço de Família Acolhedora - utilizar a arte para identificação e apresentar o Edital </a:t>
            </a:r>
          </a:p>
          <a:p>
            <a:r>
              <a:rPr lang="pt-BR" sz="2400" dirty="0" smtClean="0"/>
              <a:t>4. Ampla divulgação - o que é o Serviço e onde procurar informações (folder, rádio, missa, atividade no centro do Município...) </a:t>
            </a:r>
          </a:p>
          <a:p>
            <a:r>
              <a:rPr lang="pt-BR" sz="2400" dirty="0" smtClean="0"/>
              <a:t>5. Credenciamento das Famílias </a:t>
            </a:r>
          </a:p>
          <a:p>
            <a:r>
              <a:rPr lang="pt-BR" sz="2400" dirty="0" smtClean="0"/>
              <a:t>Acolhida das Famílias, Avaliação Documental, Entrevistas, Seleção, Visita Domiciliar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algn="ctr"/>
            <a:endParaRPr lang="pt-BR" sz="28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24744"/>
            <a:ext cx="7128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6. </a:t>
            </a:r>
            <a:r>
              <a:rPr lang="pt-BR" sz="2400" dirty="0" err="1" smtClean="0"/>
              <a:t>Publicização</a:t>
            </a:r>
            <a:r>
              <a:rPr lang="pt-BR" sz="2400" dirty="0" smtClean="0"/>
              <a:t> das Famílias Credenciadas - Ata da Comissão de Credenciamento</a:t>
            </a:r>
          </a:p>
          <a:p>
            <a:r>
              <a:rPr lang="pt-BR" sz="2400" dirty="0" smtClean="0"/>
              <a:t>7. Capacitação das Famílias</a:t>
            </a:r>
          </a:p>
          <a:p>
            <a:r>
              <a:rPr lang="pt-BR" sz="2400" dirty="0" smtClean="0"/>
              <a:t>8. Formação da Rede Interinstitucional - estudo de caso, encaminhamentos, tomada de decisão em relação ao atendimento...(CT, Poder Judiciário, CRAS, CREAS, Saúde, Educação, Assistência Social, Famílias Acolhedoras ou de Origem). </a:t>
            </a:r>
          </a:p>
          <a:p>
            <a:r>
              <a:rPr lang="pt-BR" sz="2400" dirty="0" smtClean="0"/>
              <a:t>9. Apoio técnico continuado as Famílias acolhedoras e de origem, pela equipe responsável pelo serviço. </a:t>
            </a:r>
          </a:p>
          <a:p>
            <a:r>
              <a:rPr lang="pt-BR" sz="2400" dirty="0" smtClean="0"/>
              <a:t>10. Acordo formal de </a:t>
            </a:r>
            <a:r>
              <a:rPr lang="pt-BR" sz="2400" dirty="0" err="1" smtClean="0"/>
              <a:t>desacolhimento</a:t>
            </a:r>
            <a:r>
              <a:rPr lang="pt-BR" sz="2400" dirty="0" smtClean="0"/>
              <a:t>, definindo a equipe que passará a acompanhar até no mínimo 6 meses. </a:t>
            </a:r>
          </a:p>
          <a:p>
            <a:pPr algn="ctr"/>
            <a:endParaRPr lang="pt-BR" sz="28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556792"/>
            <a:ext cx="73448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20869"/>
                </a:solidFill>
              </a:rPr>
              <a:t>ALGUMAS EXPERIÊNCIAS MUNICIPAIS NA IMPLANTAÇÃO DO SERVIÇO DE FAMÍLIA ACOLHEDORA</a:t>
            </a: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pPr algn="ctr"/>
            <a:endParaRPr lang="pt-BR" sz="2400" b="1" dirty="0" smtClean="0">
              <a:solidFill>
                <a:srgbClr val="0066CC"/>
              </a:solidFill>
            </a:endParaRPr>
          </a:p>
          <a:p>
            <a:endParaRPr lang="pt-BR" sz="20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EM\Documents\14613354099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2294736" cy="4988557"/>
          </a:xfrm>
          <a:prstGeom prst="rect">
            <a:avLst/>
          </a:prstGeom>
          <a:noFill/>
        </p:spPr>
      </p:pic>
      <p:pic>
        <p:nvPicPr>
          <p:cNvPr id="5" name="Picture 2" descr="C:\Users\EGEM\Documents\14613354106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2804508" cy="4990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MARCOS LEGAIS DO SERVIÇO DE FAMÍLIAS ACOLHEDORAS: </a:t>
            </a:r>
            <a:endParaRPr lang="pt-BR" dirty="0" smtClean="0">
              <a:latin typeface="Cambria" pitchFamily="18" charset="0"/>
            </a:endParaRPr>
          </a:p>
          <a:p>
            <a:pPr marL="457200" indent="-457200"/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b="1" u="sng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/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4.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Lei 12.010, promulgada em 3 de agosto de 2009, </a:t>
            </a:r>
            <a:r>
              <a:rPr lang="pt-BR" sz="2000" dirty="0" smtClean="0"/>
              <a:t>conhecida como a ‘Lei da Adoção’</a:t>
            </a:r>
            <a:r>
              <a:rPr lang="pt-BR" sz="2000" b="1" u="sng" dirty="0" smtClean="0">
                <a:latin typeface="Cambria" pitchFamily="18" charset="0"/>
              </a:rPr>
              <a:t>, </a:t>
            </a:r>
            <a:r>
              <a:rPr lang="pt-BR" sz="2000" dirty="0" smtClean="0"/>
              <a:t>inclui </a:t>
            </a:r>
            <a:r>
              <a:rPr lang="pt-BR" sz="2000" b="1" dirty="0" smtClean="0"/>
              <a:t>uma nova medida de proteção, no artigo 101, chamada Acolhimento Familiar</a:t>
            </a:r>
            <a:r>
              <a:rPr lang="pt-BR" sz="2000" dirty="0" smtClean="0"/>
              <a:t>.</a:t>
            </a:r>
          </a:p>
          <a:p>
            <a:pPr marL="457200" indent="-457200"/>
            <a:endParaRPr lang="pt-BR" sz="2000" b="1" u="sng" dirty="0" smtClean="0">
              <a:latin typeface="Cambria" pitchFamily="18" charset="0"/>
            </a:endParaRPr>
          </a:p>
          <a:p>
            <a:pPr marL="457200" indent="-457200" algn="ctr"/>
            <a:r>
              <a:rPr lang="pt-BR" sz="2000" dirty="0" smtClean="0"/>
              <a:t>         A partir da promulgação da Lei nº 12.010/2010, o acolhimento familiar é considerado como </a:t>
            </a:r>
            <a:r>
              <a:rPr lang="pt-BR" sz="2000" b="1" dirty="0" smtClean="0"/>
              <a:t>um serviço que </a:t>
            </a:r>
            <a:r>
              <a:rPr lang="pt-BR" sz="2000" b="1" dirty="0" smtClean="0">
                <a:solidFill>
                  <a:srgbClr val="0066CC"/>
                </a:solidFill>
              </a:rPr>
              <a:t>deve ser acessado anteriormente ao acolhimento institucional,</a:t>
            </a:r>
            <a:r>
              <a:rPr lang="pt-BR" sz="2000" b="1" dirty="0" smtClean="0"/>
              <a:t> como medida de proteção, sendo que a família acolhedora consegue respeitar a individualidade dessas crianças e adolescentes, dedicando um olhar responsável e cuidadoso. </a:t>
            </a:r>
            <a:r>
              <a:rPr lang="pt-BR" sz="2000" dirty="0" smtClean="0"/>
              <a:t>Ainda, conforme o Art. 34 da Nova Lei da Adoção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b="1" dirty="0" smtClean="0">
                <a:solidFill>
                  <a:srgbClr val="0066CC"/>
                </a:solidFill>
              </a:rPr>
              <a:t>“Acolhimento em FAMILIA ACOLHEDORA, tem prioridade sobre as outras modalidades”.</a:t>
            </a:r>
          </a:p>
          <a:p>
            <a:pPr marL="457200" indent="-457200"/>
            <a:endParaRPr lang="pt-BR" b="1" u="sng" dirty="0" smtClean="0">
              <a:latin typeface="Cambria" pitchFamily="18" charset="0"/>
            </a:endParaRPr>
          </a:p>
          <a:p>
            <a:pPr marL="457200" indent="-457200"/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GEM\Documents\14570273193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832648" cy="388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GEM\Documents\Família-Acolhedora_S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5803681"/>
          </a:xfrm>
          <a:prstGeom prst="rect">
            <a:avLst/>
          </a:prstGeom>
          <a:noFill/>
        </p:spPr>
      </p:pic>
      <p:pic>
        <p:nvPicPr>
          <p:cNvPr id="4099" name="Picture 3" descr="C:\Users\EGEM\Documents\imag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200400" cy="1104900"/>
          </a:xfrm>
          <a:prstGeom prst="rect">
            <a:avLst/>
          </a:prstGeom>
          <a:noFill/>
        </p:spPr>
      </p:pic>
      <p:pic>
        <p:nvPicPr>
          <p:cNvPr id="4100" name="Picture 4" descr="C:\Users\EGEM\Document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4"/>
            <a:ext cx="2609850" cy="1752600"/>
          </a:xfrm>
          <a:prstGeom prst="rect">
            <a:avLst/>
          </a:prstGeom>
          <a:noFill/>
        </p:spPr>
      </p:pic>
      <p:pic>
        <p:nvPicPr>
          <p:cNvPr id="4101" name="Picture 5" descr="C:\Users\EGEM\Documents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858" y="4221088"/>
            <a:ext cx="4757142" cy="237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rtalsocialdobrasil.org.br/wp-content/uploads/2014/02/familia_acolhe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2819400" cy="3762376"/>
          </a:xfrm>
          <a:prstGeom prst="rect">
            <a:avLst/>
          </a:prstGeom>
          <a:noFill/>
        </p:spPr>
      </p:pic>
      <p:pic>
        <p:nvPicPr>
          <p:cNvPr id="3" name="Picture 2" descr="C:\Users\EGEM\Documents\ac1c8595d849277246732e1fc85ba2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4296144" cy="295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EGEM\Documents\118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2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GEM\Documents\imag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248472" cy="581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GEM\Documents\noticiaFoto_1844_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6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GEM\Documents\13620732_1055527414494331_44922625962315540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692696"/>
            <a:ext cx="56886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rgbClr val="0066CC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C20869"/>
                </a:solidFill>
              </a:rPr>
              <a:t>Muito Obrigada pela Oportunidade!</a:t>
            </a:r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r>
              <a:rPr lang="pt-BR" sz="2000" b="1" u="sng" dirty="0" smtClean="0"/>
              <a:t>Contatos:</a:t>
            </a:r>
          </a:p>
          <a:p>
            <a:pPr algn="ctr"/>
            <a:endParaRPr lang="pt-BR" sz="2000" b="1" u="sng" dirty="0" smtClean="0"/>
          </a:p>
          <a:p>
            <a:pPr algn="ctr"/>
            <a:r>
              <a:rPr lang="pt-BR" sz="2000" b="1" dirty="0" smtClean="0"/>
              <a:t>Telefone: (48) 996374666</a:t>
            </a:r>
          </a:p>
          <a:p>
            <a:pPr algn="ctr"/>
            <a:r>
              <a:rPr lang="pt-BR" sz="2000" b="1" dirty="0" err="1" smtClean="0"/>
              <a:t>Skype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janicemerigo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E-mail: </a:t>
            </a:r>
            <a:r>
              <a:rPr lang="pt-BR" sz="2000" b="1" dirty="0" smtClean="0">
                <a:hlinkClick r:id="rId2"/>
              </a:rPr>
              <a:t>janicemerigocontato@gmail.com</a:t>
            </a:r>
            <a:endParaRPr lang="pt-BR" sz="2000" b="1" dirty="0" smtClean="0"/>
          </a:p>
          <a:p>
            <a:pPr algn="ctr"/>
            <a:r>
              <a:rPr lang="pt-BR" sz="2000" b="1" dirty="0" err="1" smtClean="0"/>
              <a:t>Facebook</a:t>
            </a:r>
            <a:r>
              <a:rPr lang="pt-BR" sz="2000" b="1" dirty="0" smtClean="0"/>
              <a:t>: https://www.facebook.com/janice.merigo.12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MARCOS LEGAIS DO SERVIÇO DE FAMÍLIAS ACOLHEDORAS: </a:t>
            </a:r>
            <a:endParaRPr lang="pt-BR" dirty="0" smtClean="0">
              <a:latin typeface="Cambria" pitchFamily="18" charset="0"/>
            </a:endParaRPr>
          </a:p>
          <a:p>
            <a:pPr marL="457200" indent="-457200"/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pt-BR" sz="2000" b="1" dirty="0" smtClean="0"/>
              <a:t>LEI Nº 13.257, DE 8 DE MARÇO DE 2016 , que </a:t>
            </a:r>
            <a:r>
              <a:rPr lang="pt-BR" sz="2000" b="1" i="1" dirty="0" smtClean="0"/>
              <a:t>dispõe sobre as políticas públicas para a primeira infância</a:t>
            </a:r>
            <a:r>
              <a:rPr lang="pt-BR" sz="2000" dirty="0" smtClean="0"/>
              <a:t>.</a:t>
            </a:r>
          </a:p>
          <a:p>
            <a:pPr marL="457200" indent="-457200"/>
            <a:endParaRPr lang="pt-BR" sz="2000" dirty="0" smtClean="0"/>
          </a:p>
          <a:p>
            <a:pPr marL="457200" indent="-457200"/>
            <a:r>
              <a:rPr lang="pt-BR" sz="2000" dirty="0" smtClean="0"/>
              <a:t>Art. 5º Constituem áreas prioritárias para as políticas públicas para a primeira infância a saúde, a alimentação e a nutrição, a educação infantil, </a:t>
            </a:r>
            <a:r>
              <a:rPr lang="pt-BR" sz="2000" b="1" dirty="0" smtClean="0">
                <a:solidFill>
                  <a:srgbClr val="0066CC"/>
                </a:solidFill>
              </a:rPr>
              <a:t>a convivência familiar e comunitária, a assistência social à família da criança, </a:t>
            </a:r>
            <a:r>
              <a:rPr lang="pt-BR" sz="2000" dirty="0" smtClean="0"/>
              <a:t>a cultura, o brincar e o lazer, o espaço e o meio ambiente, bem como a proteção contra toda forma de violência</a:t>
            </a:r>
          </a:p>
          <a:p>
            <a:pPr marL="457200" indent="-457200"/>
            <a:endParaRPr lang="pt-BR" sz="2000" dirty="0" smtClean="0"/>
          </a:p>
          <a:p>
            <a:pPr marL="457200" indent="-457200"/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6. Resolução Conjunta nº 01 – CONANDA E CNAS (2009)  </a:t>
            </a:r>
          </a:p>
          <a:p>
            <a:pPr marL="457200" indent="-457200"/>
            <a:r>
              <a:rPr lang="pt-BR" sz="2000" u="sng" dirty="0" smtClean="0">
                <a:latin typeface="Cambria" pitchFamily="18" charset="0"/>
              </a:rPr>
              <a:t>Programa </a:t>
            </a:r>
            <a:r>
              <a:rPr lang="pt-BR" sz="2000" dirty="0" smtClean="0">
                <a:latin typeface="Cambria" pitchFamily="18" charset="0"/>
              </a:rPr>
              <a:t>para a ser reconhecido como </a:t>
            </a:r>
            <a:r>
              <a:rPr lang="pt-BR" sz="2000" b="1" u="sng" dirty="0" smtClean="0">
                <a:latin typeface="Cambria" pitchFamily="18" charset="0"/>
              </a:rPr>
              <a:t>Serviço (continuado) </a:t>
            </a:r>
          </a:p>
          <a:p>
            <a:pPr marL="457200" indent="-457200"/>
            <a:endParaRPr lang="pt-BR" sz="2000" dirty="0" smtClean="0"/>
          </a:p>
          <a:p>
            <a:pPr marL="457200" indent="-457200"/>
            <a:endParaRPr lang="pt-BR" b="1" u="sng" dirty="0" smtClean="0">
              <a:latin typeface="Cambria" pitchFamily="18" charset="0"/>
            </a:endParaRPr>
          </a:p>
          <a:p>
            <a:pPr marL="457200" indent="-457200"/>
            <a:endParaRPr lang="pt-BR" b="1" u="sng" dirty="0" smtClean="0">
              <a:latin typeface="Cambria" pitchFamily="18" charset="0"/>
            </a:endParaRPr>
          </a:p>
          <a:p>
            <a:pPr marL="457200" indent="-457200"/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4100" name="Retângulo 4"/>
          <p:cNvSpPr>
            <a:spLocks noChangeArrowheads="1"/>
          </p:cNvSpPr>
          <p:nvPr/>
        </p:nvSpPr>
        <p:spPr bwMode="auto">
          <a:xfrm>
            <a:off x="1043608" y="980728"/>
            <a:ext cx="78224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 RESOLUÇÃO CONJUNTA Nº 1, DE 18 DE JUNHO DE 2009 </a:t>
            </a:r>
            <a:r>
              <a:rPr lang="pt-BR" sz="2000" dirty="0"/>
              <a:t>Aprova o documento Orientações Técnicas: Serviços de Acolhimento para Crianças e Adolescentes.</a:t>
            </a:r>
          </a:p>
          <a:p>
            <a:endParaRPr lang="pt-BR" sz="2000" dirty="0"/>
          </a:p>
          <a:p>
            <a:r>
              <a:rPr lang="pt-BR" sz="2000" dirty="0"/>
              <a:t>As orientações técnicas tem como </a:t>
            </a:r>
            <a:r>
              <a:rPr lang="pt-BR" sz="2000" u="sng" dirty="0">
                <a:solidFill>
                  <a:srgbClr val="0066CC"/>
                </a:solidFill>
              </a:rPr>
              <a:t>finalidade </a:t>
            </a:r>
            <a:r>
              <a:rPr lang="pt-BR" sz="2000" b="1" u="sng" dirty="0">
                <a:solidFill>
                  <a:srgbClr val="0066CC"/>
                </a:solidFill>
              </a:rPr>
              <a:t>regulamentar, no território nacional, a organização e oferta de Serviços de Acolhimento para Crianças e Adolescentes, no âmbito da política de Assistência Social. </a:t>
            </a:r>
          </a:p>
          <a:p>
            <a:endParaRPr lang="pt-BR" sz="2000" dirty="0"/>
          </a:p>
          <a:p>
            <a:r>
              <a:rPr lang="pt-BR" sz="2000" dirty="0"/>
              <a:t>Sua formulação levou em consideração diversas discussões sobre essa temática, realizadas em diferentes fóruns - regionais, nacionais e internacionais - cabendo destacar as Conferências Estaduais e Nacional</a:t>
            </a:r>
          </a:p>
          <a:p>
            <a:r>
              <a:rPr lang="pt-BR" sz="2000" dirty="0"/>
              <a:t>dos Direitos da Criança e do Adolescente realizadas em 2007, e, em especial, os encontros do Grupo de Trabalho Nacional Pró-Convivência Familiar e Comunitária – </a:t>
            </a:r>
            <a:r>
              <a:rPr lang="pt-BR" sz="2000" dirty="0" smtClean="0"/>
              <a:t>GT Nacional</a:t>
            </a:r>
            <a:r>
              <a:rPr lang="pt-BR" sz="20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5616" y="836712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SERVIÇO DE FAMÍLIA ACOLHEDORA </a:t>
            </a:r>
          </a:p>
          <a:p>
            <a:endParaRPr lang="pt-BR" sz="2000" b="1" dirty="0" smtClean="0">
              <a:solidFill>
                <a:srgbClr val="0066CC"/>
              </a:solidFill>
            </a:endParaRPr>
          </a:p>
          <a:p>
            <a:r>
              <a:rPr lang="pt-BR" sz="2000" b="1" dirty="0" smtClean="0"/>
              <a:t>O Serviço de Famílias Acolhedoras </a:t>
            </a:r>
            <a:r>
              <a:rPr lang="pt-BR" sz="2000" dirty="0" smtClean="0"/>
              <a:t>é um serviço que organiza o acolhimento de crianças e adolescentes afastadas do convívio familiar por meio de medida </a:t>
            </a:r>
            <a:r>
              <a:rPr lang="pt-BR" sz="2000" dirty="0" err="1" smtClean="0"/>
              <a:t>protetiva</a:t>
            </a:r>
            <a:r>
              <a:rPr lang="pt-BR" sz="2000" dirty="0" smtClean="0"/>
              <a:t> (ECA, Art. 101), </a:t>
            </a:r>
            <a:r>
              <a:rPr lang="pt-BR" sz="2000" b="1" dirty="0" smtClean="0"/>
              <a:t>em residências de famílias acolhedoras cadastradas. </a:t>
            </a:r>
          </a:p>
          <a:p>
            <a:endParaRPr lang="pt-BR" sz="2000" dirty="0" smtClean="0"/>
          </a:p>
          <a:p>
            <a:r>
              <a:rPr lang="pt-BR" sz="2000" b="1" dirty="0" smtClean="0"/>
              <a:t>A medida de proteção</a:t>
            </a:r>
            <a:r>
              <a:rPr lang="pt-BR" sz="2000" dirty="0" smtClean="0"/>
              <a:t> é aplicada em função de abandono ou cujas famílias ou responsáveis encontram-se temporariamente impossibilitados de cumprir sua função de cuidado e proteção, até que seja viabilizado o retorno para a família de origem ou, na sua impossibilidade, encaminhado para a adoção. </a:t>
            </a:r>
          </a:p>
          <a:p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Atendimento em </a:t>
            </a:r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ambiente familiar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, garantindo </a:t>
            </a:r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atenção individualizada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convivência comunitária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, permitindo a </a:t>
            </a:r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continuidade da socialização da criança e adolescente.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204864"/>
            <a:ext cx="71287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pPr algn="just"/>
            <a:r>
              <a:rPr lang="pt-BR" sz="2400" b="1" dirty="0" smtClean="0"/>
              <a:t>* Atendimento em ambiente familiar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* Garantindo atenção individualizada e convivência comunitária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* Permitindo a continuidade da socialização da criança e adolescente. </a:t>
            </a:r>
          </a:p>
        </p:txBody>
      </p:sp>
      <p:pic>
        <p:nvPicPr>
          <p:cNvPr id="4" name="Picture 5" descr="C:\Users\EGEM\Document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757142" cy="23785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4158" y="836614"/>
            <a:ext cx="817568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pt-BR" sz="2000" b="1" dirty="0">
              <a:latin typeface="Cambria" pitchFamily="18" charset="0"/>
            </a:endParaRPr>
          </a:p>
          <a:p>
            <a:pPr>
              <a:defRPr/>
            </a:pPr>
            <a:endParaRPr lang="pt-BR" sz="2000" b="1" dirty="0">
              <a:latin typeface="Cambria" pitchFamily="18" charset="0"/>
            </a:endParaRPr>
          </a:p>
        </p:txBody>
      </p:sp>
      <p:sp>
        <p:nvSpPr>
          <p:cNvPr id="5124" name="Retângulo 4"/>
          <p:cNvSpPr>
            <a:spLocks noChangeArrowheads="1"/>
          </p:cNvSpPr>
          <p:nvPr/>
        </p:nvSpPr>
        <p:spPr bwMode="auto">
          <a:xfrm>
            <a:off x="1403648" y="1582739"/>
            <a:ext cx="71172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/>
              <a:t>O reconhecimento, na legislação vigente, do direito à </a:t>
            </a:r>
            <a:r>
              <a:rPr lang="pt-BR" sz="2000" b="1" dirty="0">
                <a:solidFill>
                  <a:srgbClr val="D60093"/>
                </a:solidFill>
              </a:rPr>
              <a:t>convivência familiar e comunitária, </a:t>
            </a:r>
            <a:r>
              <a:rPr lang="pt-BR" sz="2000" b="1" u="sng" dirty="0">
                <a:solidFill>
                  <a:srgbClr val="D60093"/>
                </a:solidFill>
              </a:rPr>
              <a:t>da excepcionalidade e </a:t>
            </a:r>
            <a:r>
              <a:rPr lang="pt-BR" sz="2000" b="1" u="sng" dirty="0" err="1">
                <a:solidFill>
                  <a:srgbClr val="D60093"/>
                </a:solidFill>
              </a:rPr>
              <a:t>provisoriedade</a:t>
            </a:r>
            <a:r>
              <a:rPr lang="pt-BR" sz="2000" b="1" u="sng" dirty="0">
                <a:solidFill>
                  <a:srgbClr val="D60093"/>
                </a:solidFill>
              </a:rPr>
              <a:t> do afastamento do convívio familiar </a:t>
            </a:r>
            <a:r>
              <a:rPr lang="pt-BR" sz="2000" dirty="0"/>
              <a:t>e dos princípios que qualificam o atendimento nos serviços de acolhimento está fundamentado, dentre outros aspectos, no próprio desenvolvimento científico e nas diversas investigações que mostraram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que um ambiente familiar saudável é o melhor lugar para o desenvolvimento da criança e do adolescente.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5616" y="836712"/>
            <a:ext cx="73448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66CC"/>
                </a:solidFill>
              </a:rPr>
              <a:t>QUEM PODE SER ATENDIDO NO SERVIÇO DE FAMÍLIA ACOLHEDORA?</a:t>
            </a:r>
          </a:p>
          <a:p>
            <a:endParaRPr lang="pt-BR" sz="2000" b="1" dirty="0" smtClean="0">
              <a:solidFill>
                <a:srgbClr val="0066CC"/>
              </a:solidFill>
            </a:endParaRPr>
          </a:p>
          <a:p>
            <a:r>
              <a:rPr lang="pt-BR" sz="2000" dirty="0" smtClean="0"/>
              <a:t>Crianças e adolescentes de 0 a 18 anos em Medida de Proteção (conforme Art. 101 do ECA – Lei 8.069 de 13 de julho de 1990). </a:t>
            </a:r>
          </a:p>
          <a:p>
            <a:endParaRPr lang="pt-BR" sz="2000" dirty="0" smtClean="0"/>
          </a:p>
          <a:p>
            <a:r>
              <a:rPr lang="pt-BR" sz="2000" dirty="0" smtClean="0"/>
              <a:t>Esse serviço é particularmente adequado a crianças e adolescentes, cuja a avaliação da equipe técnica do serviço indique possibilidade de retorno a família de origem, ampliada ou extensa. </a:t>
            </a:r>
          </a:p>
          <a:p>
            <a:endParaRPr lang="pt-BR" sz="2000" dirty="0" smtClean="0"/>
          </a:p>
          <a:p>
            <a:r>
              <a:rPr lang="pt-BR" sz="2000" dirty="0" smtClean="0"/>
              <a:t>Indicado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para crianças pequenas </a:t>
            </a:r>
            <a:r>
              <a:rPr lang="pt-BR" sz="2000" dirty="0" smtClean="0"/>
              <a:t>que vivenciam situações de violação de direitos,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o acolhimento familiar tem se mostrado uma forma de atendimento adequada a suas especificidades. </a:t>
            </a:r>
          </a:p>
          <a:p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rgbClr val="0066CC"/>
                </a:solidFill>
              </a:rPr>
              <a:t>NÚMERO MÁXIMO DE CRIANÇAS/ADOLESCENTES ACOLHIDOS: </a:t>
            </a:r>
          </a:p>
          <a:p>
            <a:r>
              <a:rPr lang="pt-BR" sz="2000" dirty="0" smtClean="0"/>
              <a:t>Cada família acolhedora deverá acolher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uma criança/adolescente </a:t>
            </a:r>
            <a:r>
              <a:rPr lang="pt-BR" sz="2000" dirty="0" smtClean="0"/>
              <a:t>por vez, exceto quando se tratar de grupos de irmãos.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2171</Words>
  <Application>Microsoft Office PowerPoint</Application>
  <PresentationFormat>Apresentação na tela (4:3)</PresentationFormat>
  <Paragraphs>237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EGEM</dc:creator>
  <cp:lastModifiedBy>EGEM</cp:lastModifiedBy>
  <cp:revision>119</cp:revision>
  <dcterms:created xsi:type="dcterms:W3CDTF">2016-07-25T16:13:38Z</dcterms:created>
  <dcterms:modified xsi:type="dcterms:W3CDTF">2018-04-12T16:55:03Z</dcterms:modified>
</cp:coreProperties>
</file>